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8" r:id="rId6"/>
    <p:sldId id="268" r:id="rId7"/>
    <p:sldId id="269" r:id="rId8"/>
    <p:sldId id="271" r:id="rId9"/>
    <p:sldId id="273" r:id="rId10"/>
    <p:sldId id="278" r:id="rId11"/>
    <p:sldId id="274" r:id="rId12"/>
    <p:sldId id="272" r:id="rId13"/>
    <p:sldId id="280" r:id="rId14"/>
    <p:sldId id="277" r:id="rId15"/>
    <p:sldId id="279" r:id="rId16"/>
  </p:sldIdLst>
  <p:sldSz cx="9144000" cy="6858000" type="screen4x3"/>
  <p:notesSz cx="6805613" cy="99393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95"/>
    <a:srgbClr val="FFC900"/>
    <a:srgbClr val="003399"/>
    <a:srgbClr val="000099"/>
    <a:srgbClr val="0033CC"/>
    <a:srgbClr val="333399"/>
    <a:srgbClr val="3333CC"/>
    <a:srgbClr val="0642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80" d="100"/>
          <a:sy n="80" d="100"/>
        </p:scale>
        <p:origin x="-1794" y="-6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1852B94-5004-4413-971C-87653055B837}" type="slidenum">
              <a:rPr lang="en-GB"/>
              <a:pPr>
                <a:defRPr/>
              </a:pPr>
              <a:t>‹#›</a:t>
            </a:fld>
            <a:endParaRPr lang="en-GB"/>
          </a:p>
        </p:txBody>
      </p:sp>
    </p:spTree>
    <p:extLst>
      <p:ext uri="{BB962C8B-B14F-4D97-AF65-F5344CB8AC3E}">
        <p14:creationId xmlns:p14="http://schemas.microsoft.com/office/powerpoint/2010/main" val="16676652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26EB2E0-3F92-487F-8059-5C5F089DCF53}" type="slidenum">
              <a:rPr lang="en-GB"/>
              <a:pPr>
                <a:defRPr/>
              </a:pPr>
              <a:t>‹#›</a:t>
            </a:fld>
            <a:endParaRPr lang="en-GB"/>
          </a:p>
        </p:txBody>
      </p:sp>
    </p:spTree>
    <p:extLst>
      <p:ext uri="{BB962C8B-B14F-4D97-AF65-F5344CB8AC3E}">
        <p14:creationId xmlns:p14="http://schemas.microsoft.com/office/powerpoint/2010/main" val="10827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908050"/>
            <a:ext cx="2057400" cy="52927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323850" y="908050"/>
            <a:ext cx="6019800" cy="5292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38DC1CC-41EF-4B93-9121-EE88395678F8}" type="slidenum">
              <a:rPr lang="en-GB"/>
              <a:pPr>
                <a:defRPr/>
              </a:pPr>
              <a:t>‹#›</a:t>
            </a:fld>
            <a:endParaRPr lang="en-GB"/>
          </a:p>
        </p:txBody>
      </p:sp>
    </p:spTree>
    <p:extLst>
      <p:ext uri="{BB962C8B-B14F-4D97-AF65-F5344CB8AC3E}">
        <p14:creationId xmlns:p14="http://schemas.microsoft.com/office/powerpoint/2010/main" val="59558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a:xfrm>
            <a:off x="323850" y="1520789"/>
            <a:ext cx="8712646"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A7C8DA3-7C6B-4167-94F4-721D6593A40A}" type="slidenum">
              <a:rPr lang="en-GB"/>
              <a:pPr>
                <a:defRPr/>
              </a:pPr>
              <a:t>‹#›</a:t>
            </a:fld>
            <a:endParaRPr lang="en-GB"/>
          </a:p>
        </p:txBody>
      </p:sp>
    </p:spTree>
    <p:extLst>
      <p:ext uri="{BB962C8B-B14F-4D97-AF65-F5344CB8AC3E}">
        <p14:creationId xmlns:p14="http://schemas.microsoft.com/office/powerpoint/2010/main" val="22134666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32FE09-FED1-4AD0-AC60-55447643824D}" type="slidenum">
              <a:rPr lang="en-GB"/>
              <a:pPr>
                <a:defRPr/>
              </a:pPr>
              <a:t>‹#›</a:t>
            </a:fld>
            <a:endParaRPr lang="en-GB"/>
          </a:p>
        </p:txBody>
      </p:sp>
    </p:spTree>
    <p:extLst>
      <p:ext uri="{BB962C8B-B14F-4D97-AF65-F5344CB8AC3E}">
        <p14:creationId xmlns:p14="http://schemas.microsoft.com/office/powerpoint/2010/main" val="14380768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323850" y="1592263"/>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514850" y="1592263"/>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68AC0CC-0AD0-4E88-89EE-284BC67642C1}" type="slidenum">
              <a:rPr lang="en-GB"/>
              <a:pPr>
                <a:defRPr/>
              </a:pPr>
              <a:t>‹#›</a:t>
            </a:fld>
            <a:endParaRPr lang="en-GB"/>
          </a:p>
        </p:txBody>
      </p:sp>
    </p:spTree>
    <p:extLst>
      <p:ext uri="{BB962C8B-B14F-4D97-AF65-F5344CB8AC3E}">
        <p14:creationId xmlns:p14="http://schemas.microsoft.com/office/powerpoint/2010/main" val="23283898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2716"/>
            <a:ext cx="8229600" cy="544922"/>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1B3D765-7FFE-4AD8-94A6-8CC2DFE9B96D}" type="slidenum">
              <a:rPr lang="en-GB"/>
              <a:pPr>
                <a:defRPr/>
              </a:pPr>
              <a:t>‹#›</a:t>
            </a:fld>
            <a:endParaRPr lang="en-GB"/>
          </a:p>
        </p:txBody>
      </p:sp>
    </p:spTree>
    <p:extLst>
      <p:ext uri="{BB962C8B-B14F-4D97-AF65-F5344CB8AC3E}">
        <p14:creationId xmlns:p14="http://schemas.microsoft.com/office/powerpoint/2010/main" val="8966024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C14FF98-69EF-47B8-A38E-A672D6BF6B96}" type="slidenum">
              <a:rPr lang="en-GB"/>
              <a:pPr>
                <a:defRPr/>
              </a:pPr>
              <a:t>‹#›</a:t>
            </a:fld>
            <a:endParaRPr lang="en-GB"/>
          </a:p>
        </p:txBody>
      </p:sp>
    </p:spTree>
    <p:extLst>
      <p:ext uri="{BB962C8B-B14F-4D97-AF65-F5344CB8AC3E}">
        <p14:creationId xmlns:p14="http://schemas.microsoft.com/office/powerpoint/2010/main" val="19155224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34FA14B-449D-42F9-9FE5-75D2179858E0}" type="slidenum">
              <a:rPr lang="en-GB"/>
              <a:pPr>
                <a:defRPr/>
              </a:pPr>
              <a:t>‹#›</a:t>
            </a:fld>
            <a:endParaRPr lang="en-GB"/>
          </a:p>
        </p:txBody>
      </p:sp>
      <p:sp>
        <p:nvSpPr>
          <p:cNvPr id="7" name="Rectangle 6"/>
          <p:cNvSpPr/>
          <p:nvPr userDrawn="1"/>
        </p:nvSpPr>
        <p:spPr>
          <a:xfrm>
            <a:off x="0" y="6129300"/>
            <a:ext cx="9144000" cy="756084"/>
          </a:xfrm>
          <a:prstGeom prst="rect">
            <a:avLst/>
          </a:prstGeom>
          <a:solidFill>
            <a:srgbClr val="004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3201203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4724"/>
            <a:ext cx="3008313" cy="612068"/>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944724"/>
            <a:ext cx="5111750" cy="51814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556792"/>
            <a:ext cx="3008313" cy="45693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2E8CED8-D6A5-4E79-8A59-ED8E6C740D74}" type="slidenum">
              <a:rPr lang="en-GB"/>
              <a:pPr>
                <a:defRPr/>
              </a:pPr>
              <a:t>‹#›</a:t>
            </a:fld>
            <a:endParaRPr lang="en-GB"/>
          </a:p>
        </p:txBody>
      </p:sp>
    </p:spTree>
    <p:extLst>
      <p:ext uri="{BB962C8B-B14F-4D97-AF65-F5344CB8AC3E}">
        <p14:creationId xmlns:p14="http://schemas.microsoft.com/office/powerpoint/2010/main" val="121750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944723"/>
            <a:ext cx="5486400" cy="3782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46E0D02-2E3F-4644-97F5-74DF70CDFEF0}" type="slidenum">
              <a:rPr lang="en-GB"/>
              <a:pPr>
                <a:defRPr/>
              </a:pPr>
              <a:t>‹#›</a:t>
            </a:fld>
            <a:endParaRPr lang="en-GB"/>
          </a:p>
        </p:txBody>
      </p:sp>
    </p:spTree>
    <p:extLst>
      <p:ext uri="{BB962C8B-B14F-4D97-AF65-F5344CB8AC3E}">
        <p14:creationId xmlns:p14="http://schemas.microsoft.com/office/powerpoint/2010/main" val="2784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5.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95"/>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23850" y="908050"/>
            <a:ext cx="8712646"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smtClean="0"/>
              <a:t>Click to edit Master title style</a:t>
            </a:r>
          </a:p>
        </p:txBody>
      </p:sp>
      <p:sp>
        <p:nvSpPr>
          <p:cNvPr id="1028" name="Rectangle 3"/>
          <p:cNvSpPr>
            <a:spLocks noGrp="1" noChangeArrowheads="1"/>
          </p:cNvSpPr>
          <p:nvPr>
            <p:ph type="body" idx="1"/>
          </p:nvPr>
        </p:nvSpPr>
        <p:spPr bwMode="auto">
          <a:xfrm>
            <a:off x="323850" y="1592263"/>
            <a:ext cx="871264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pPr>
              <a:defRPr/>
            </a:pPr>
            <a:fld id="{5345D4A2-F4CA-4EC9-A39A-CCFE886B0821}" type="slidenum">
              <a:rPr lang="en-GB"/>
              <a:pPr>
                <a:defRPr/>
              </a:pPr>
              <a:t>‹#›</a:t>
            </a:fld>
            <a:endParaRPr lang="en-GB"/>
          </a:p>
        </p:txBody>
      </p:sp>
      <p:sp>
        <p:nvSpPr>
          <p:cNvPr id="2" name="Rectangle 1"/>
          <p:cNvSpPr/>
          <p:nvPr userDrawn="1"/>
        </p:nvSpPr>
        <p:spPr>
          <a:xfrm>
            <a:off x="0" y="6137237"/>
            <a:ext cx="9144000" cy="720763"/>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p>
        </p:txBody>
      </p:sp>
      <p:pic>
        <p:nvPicPr>
          <p:cNvPr id="11" name="Picture 11" descr="http://www.comparestoreprices.co.uk/images/ma/marbel-toddler-deck-chair.jpg"/>
          <p:cNvPicPr>
            <a:picLocks noChangeAspect="1" noChangeArrowheads="1"/>
          </p:cNvPicPr>
          <p:nvPr userDrawn="1"/>
        </p:nvPicPr>
        <p:blipFill rotWithShape="1">
          <a:blip r:embed="rId13" cstate="print">
            <a:duotone>
              <a:prstClr val="black"/>
              <a:schemeClr val="tx2">
                <a:tint val="45000"/>
                <a:satMod val="400000"/>
              </a:schemeClr>
            </a:duotone>
            <a:extLst>
              <a:ext uri="{28A0092B-C50C-407E-A947-70E740481C1C}">
                <a14:useLocalDpi xmlns:a14="http://schemas.microsoft.com/office/drawing/2010/main" val="0"/>
              </a:ext>
            </a:extLst>
          </a:blip>
          <a:srcRect t="9754" b="10106"/>
          <a:stretch/>
        </p:blipFill>
        <p:spPr bwMode="auto">
          <a:xfrm>
            <a:off x="8208404" y="6152468"/>
            <a:ext cx="724689" cy="69691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userDrawn="1"/>
        </p:nvPicPr>
        <p:blipFill>
          <a:blip r:embed="rId14" cstate="print">
            <a:clrChange>
              <a:clrFrom>
                <a:srgbClr val="FFFFFF"/>
              </a:clrFrom>
              <a:clrTo>
                <a:srgbClr val="FFFFFF">
                  <a:alpha val="0"/>
                </a:srgbClr>
              </a:clrTo>
            </a:clrChange>
            <a:duotone>
              <a:prstClr val="black"/>
              <a:schemeClr val="tx1">
                <a:tint val="45000"/>
                <a:satMod val="400000"/>
              </a:schemeClr>
            </a:duotone>
            <a:extLst>
              <a:ext uri="{BEBA8EAE-BF5A-486C-A8C5-ECC9F3942E4B}">
                <a14:imgProps xmlns:a14="http://schemas.microsoft.com/office/drawing/2010/main">
                  <a14:imgLayer r:embed="rId15">
                    <a14:imgEffect>
                      <a14:backgroundRemoval t="0" b="100000" l="765" r="100000"/>
                    </a14:imgEffect>
                    <a14:imgEffect>
                      <a14:sharpenSoften amount="500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flipH="1">
            <a:off x="251520" y="6159315"/>
            <a:ext cx="1008112" cy="690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35" y="0"/>
            <a:ext cx="9142412" cy="870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323528" y="296652"/>
            <a:ext cx="363855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52420" y="115008"/>
            <a:ext cx="572034" cy="685700"/>
          </a:xfrm>
          <a:prstGeom prst="rect">
            <a:avLst/>
          </a:prstGeom>
        </p:spPr>
      </p:pic>
      <p:sp>
        <p:nvSpPr>
          <p:cNvPr id="18" name="TextBox 17"/>
          <p:cNvSpPr txBox="1"/>
          <p:nvPr userDrawn="1"/>
        </p:nvSpPr>
        <p:spPr>
          <a:xfrm>
            <a:off x="0" y="6021288"/>
            <a:ext cx="9144000" cy="804836"/>
          </a:xfrm>
          <a:prstGeom prst="rect">
            <a:avLst/>
          </a:prstGeom>
          <a:noFill/>
        </p:spPr>
        <p:txBody>
          <a:bodyPr wrap="square" rtlCol="0">
            <a:spAutoFit/>
          </a:bodyPr>
          <a:lstStyle/>
          <a:p>
            <a:pPr algn="ctr">
              <a:lnSpc>
                <a:spcPts val="6000"/>
              </a:lnSpc>
            </a:pPr>
            <a:r>
              <a:rPr lang="en-NZ" sz="2400" b="1" spc="300" dirty="0" smtClean="0">
                <a:solidFill>
                  <a:schemeClr val="tx1">
                    <a:lumMod val="50000"/>
                    <a:lumOff val="50000"/>
                  </a:schemeClr>
                </a:solidFill>
                <a:latin typeface="Arial" pitchFamily="34" charset="0"/>
                <a:cs typeface="Arial" pitchFamily="34" charset="0"/>
              </a:rPr>
              <a:t>Soldier </a:t>
            </a:r>
            <a:r>
              <a:rPr lang="en-NZ" spc="300" dirty="0" smtClean="0">
                <a:solidFill>
                  <a:schemeClr val="tx1">
                    <a:lumMod val="50000"/>
                    <a:lumOff val="50000"/>
                  </a:schemeClr>
                </a:solidFill>
                <a:latin typeface="Arial" pitchFamily="34" charset="0"/>
                <a:cs typeface="Arial" pitchFamily="34" charset="0"/>
              </a:rPr>
              <a:t>or</a:t>
            </a:r>
            <a:r>
              <a:rPr lang="en-NZ" sz="2400" b="1" spc="300" dirty="0" smtClean="0">
                <a:solidFill>
                  <a:schemeClr val="tx1">
                    <a:lumMod val="50000"/>
                    <a:lumOff val="50000"/>
                  </a:schemeClr>
                </a:solidFill>
                <a:latin typeface="Arial" pitchFamily="34" charset="0"/>
                <a:cs typeface="Arial" pitchFamily="34" charset="0"/>
              </a:rPr>
              <a:t> Spectator</a:t>
            </a:r>
            <a:r>
              <a:rPr lang="en-NZ" sz="4000" b="1" spc="300" dirty="0" smtClean="0">
                <a:solidFill>
                  <a:schemeClr val="tx1">
                    <a:lumMod val="50000"/>
                    <a:lumOff val="50000"/>
                  </a:schemeClr>
                </a:solidFill>
                <a:latin typeface="Calibri Light" pitchFamily="34" charset="0"/>
                <a:cs typeface="Arial" pitchFamily="34" charset="0"/>
              </a:rPr>
              <a:t>?</a:t>
            </a:r>
            <a:endParaRPr lang="en-NZ" sz="2400" b="1" spc="300" dirty="0">
              <a:solidFill>
                <a:schemeClr val="tx1">
                  <a:lumMod val="50000"/>
                  <a:lumOff val="50000"/>
                </a:schemeClr>
              </a:solidFill>
              <a:latin typeface="Calibri Light"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rgbClr val="FFC900"/>
          </a:solidFill>
          <a:latin typeface="+mj-lt"/>
          <a:ea typeface="+mj-ea"/>
          <a:cs typeface="+mj-cs"/>
        </a:defRPr>
      </a:lvl1pPr>
      <a:lvl2pPr algn="l" rtl="0" eaLnBrk="0" fontAlgn="base" hangingPunct="0">
        <a:spcBef>
          <a:spcPct val="0"/>
        </a:spcBef>
        <a:spcAft>
          <a:spcPct val="0"/>
        </a:spcAft>
        <a:defRPr sz="2800" b="1">
          <a:solidFill>
            <a:srgbClr val="FFC900"/>
          </a:solidFill>
          <a:latin typeface="Tahoma" pitchFamily="34" charset="0"/>
          <a:cs typeface="Arial" charset="0"/>
        </a:defRPr>
      </a:lvl2pPr>
      <a:lvl3pPr algn="l" rtl="0" eaLnBrk="0" fontAlgn="base" hangingPunct="0">
        <a:spcBef>
          <a:spcPct val="0"/>
        </a:spcBef>
        <a:spcAft>
          <a:spcPct val="0"/>
        </a:spcAft>
        <a:defRPr sz="2800" b="1">
          <a:solidFill>
            <a:srgbClr val="FFC900"/>
          </a:solidFill>
          <a:latin typeface="Tahoma" pitchFamily="34" charset="0"/>
          <a:cs typeface="Arial" charset="0"/>
        </a:defRPr>
      </a:lvl3pPr>
      <a:lvl4pPr algn="l" rtl="0" eaLnBrk="0" fontAlgn="base" hangingPunct="0">
        <a:spcBef>
          <a:spcPct val="0"/>
        </a:spcBef>
        <a:spcAft>
          <a:spcPct val="0"/>
        </a:spcAft>
        <a:defRPr sz="2800" b="1">
          <a:solidFill>
            <a:srgbClr val="FFC900"/>
          </a:solidFill>
          <a:latin typeface="Tahoma" pitchFamily="34" charset="0"/>
          <a:cs typeface="Arial" charset="0"/>
        </a:defRPr>
      </a:lvl4pPr>
      <a:lvl5pPr algn="l" rtl="0" eaLnBrk="0" fontAlgn="base" hangingPunct="0">
        <a:spcBef>
          <a:spcPct val="0"/>
        </a:spcBef>
        <a:spcAft>
          <a:spcPct val="0"/>
        </a:spcAft>
        <a:defRPr sz="2800" b="1">
          <a:solidFill>
            <a:srgbClr val="FFC900"/>
          </a:solidFill>
          <a:latin typeface="Tahoma" pitchFamily="34" charset="0"/>
          <a:cs typeface="Arial" charset="0"/>
        </a:defRPr>
      </a:lvl5pPr>
      <a:lvl6pPr marL="457200" algn="l" rtl="0" fontAlgn="base">
        <a:spcBef>
          <a:spcPct val="0"/>
        </a:spcBef>
        <a:spcAft>
          <a:spcPct val="0"/>
        </a:spcAft>
        <a:defRPr sz="2800" b="1">
          <a:solidFill>
            <a:srgbClr val="FFC900"/>
          </a:solidFill>
          <a:latin typeface="Tahoma" pitchFamily="34" charset="0"/>
          <a:cs typeface="Arial" charset="0"/>
        </a:defRPr>
      </a:lvl6pPr>
      <a:lvl7pPr marL="914400" algn="l" rtl="0" fontAlgn="base">
        <a:spcBef>
          <a:spcPct val="0"/>
        </a:spcBef>
        <a:spcAft>
          <a:spcPct val="0"/>
        </a:spcAft>
        <a:defRPr sz="2800" b="1">
          <a:solidFill>
            <a:srgbClr val="FFC900"/>
          </a:solidFill>
          <a:latin typeface="Tahoma" pitchFamily="34" charset="0"/>
          <a:cs typeface="Arial" charset="0"/>
        </a:defRPr>
      </a:lvl7pPr>
      <a:lvl8pPr marL="1371600" algn="l" rtl="0" fontAlgn="base">
        <a:spcBef>
          <a:spcPct val="0"/>
        </a:spcBef>
        <a:spcAft>
          <a:spcPct val="0"/>
        </a:spcAft>
        <a:defRPr sz="2800" b="1">
          <a:solidFill>
            <a:srgbClr val="FFC900"/>
          </a:solidFill>
          <a:latin typeface="Tahoma" pitchFamily="34" charset="0"/>
          <a:cs typeface="Arial" charset="0"/>
        </a:defRPr>
      </a:lvl8pPr>
      <a:lvl9pPr marL="1828800" algn="l" rtl="0" fontAlgn="base">
        <a:spcBef>
          <a:spcPct val="0"/>
        </a:spcBef>
        <a:spcAft>
          <a:spcPct val="0"/>
        </a:spcAft>
        <a:defRPr sz="2800" b="1">
          <a:solidFill>
            <a:srgbClr val="FFC900"/>
          </a:solidFill>
          <a:latin typeface="Tahoma" pitchFamily="34" charset="0"/>
          <a:cs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a:solidFill>
            <a:schemeClr val="bg1"/>
          </a:solidFill>
          <a:latin typeface="+mn-lt"/>
          <a:cs typeface="+mn-cs"/>
        </a:defRPr>
      </a:lvl2pPr>
      <a:lvl3pPr marL="1143000" indent="-228600" algn="l" rtl="0" eaLnBrk="0" fontAlgn="base" hangingPunct="0">
        <a:spcBef>
          <a:spcPct val="20000"/>
        </a:spcBef>
        <a:spcAft>
          <a:spcPct val="0"/>
        </a:spcAft>
        <a:buChar char="•"/>
        <a:defRPr>
          <a:solidFill>
            <a:schemeClr val="bg1"/>
          </a:solidFill>
          <a:latin typeface="+mn-lt"/>
          <a:cs typeface="+mn-cs"/>
        </a:defRPr>
      </a:lvl3pPr>
      <a:lvl4pPr marL="1600200" indent="-228600" algn="l" rtl="0" eaLnBrk="0" fontAlgn="base" hangingPunct="0">
        <a:spcBef>
          <a:spcPct val="20000"/>
        </a:spcBef>
        <a:spcAft>
          <a:spcPct val="0"/>
        </a:spcAft>
        <a:buChar char="–"/>
        <a:defRPr sz="1600">
          <a:solidFill>
            <a:schemeClr val="bg1"/>
          </a:solidFill>
          <a:latin typeface="+mn-lt"/>
          <a:cs typeface="+mn-cs"/>
        </a:defRPr>
      </a:lvl4pPr>
      <a:lvl5pPr marL="2057400" indent="-228600" algn="l" rtl="0" eaLnBrk="0" fontAlgn="base" hangingPunct="0">
        <a:spcBef>
          <a:spcPct val="20000"/>
        </a:spcBef>
        <a:spcAft>
          <a:spcPct val="0"/>
        </a:spcAft>
        <a:buChar char="»"/>
        <a:defRPr sz="1600">
          <a:solidFill>
            <a:schemeClr val="bg1"/>
          </a:solidFill>
          <a:latin typeface="+mn-lt"/>
          <a:cs typeface="+mn-cs"/>
        </a:defRPr>
      </a:lvl5pPr>
      <a:lvl6pPr marL="2514600" indent="-228600" algn="l" rtl="0" fontAlgn="base">
        <a:spcBef>
          <a:spcPct val="20000"/>
        </a:spcBef>
        <a:spcAft>
          <a:spcPct val="0"/>
        </a:spcAft>
        <a:buChar char="»"/>
        <a:defRPr sz="1600">
          <a:solidFill>
            <a:schemeClr val="bg1"/>
          </a:solidFill>
          <a:latin typeface="+mn-lt"/>
          <a:cs typeface="+mn-cs"/>
        </a:defRPr>
      </a:lvl6pPr>
      <a:lvl7pPr marL="2971800" indent="-228600" algn="l" rtl="0" fontAlgn="base">
        <a:spcBef>
          <a:spcPct val="20000"/>
        </a:spcBef>
        <a:spcAft>
          <a:spcPct val="0"/>
        </a:spcAft>
        <a:buChar char="»"/>
        <a:defRPr sz="1600">
          <a:solidFill>
            <a:schemeClr val="bg1"/>
          </a:solidFill>
          <a:latin typeface="+mn-lt"/>
          <a:cs typeface="+mn-cs"/>
        </a:defRPr>
      </a:lvl7pPr>
      <a:lvl8pPr marL="3429000" indent="-228600" algn="l" rtl="0" fontAlgn="base">
        <a:spcBef>
          <a:spcPct val="20000"/>
        </a:spcBef>
        <a:spcAft>
          <a:spcPct val="0"/>
        </a:spcAft>
        <a:buChar char="»"/>
        <a:defRPr sz="1600">
          <a:solidFill>
            <a:schemeClr val="bg1"/>
          </a:solidFill>
          <a:latin typeface="+mn-lt"/>
          <a:cs typeface="+mn-cs"/>
        </a:defRPr>
      </a:lvl8pPr>
      <a:lvl9pPr marL="3886200" indent="-228600" algn="l" rtl="0" fontAlgn="base">
        <a:spcBef>
          <a:spcPct val="20000"/>
        </a:spcBef>
        <a:spcAft>
          <a:spcPct val="0"/>
        </a:spcAft>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ttp://st.depositphotos.com/1005743/1285/i/950/depositphotos_12855669-Soldier-silhouette.jpg"/>
          <p:cNvPicPr>
            <a:picLocks noChangeAspect="1" noChangeArrowheads="1"/>
          </p:cNvPicPr>
          <p:nvPr/>
        </p:nvPicPr>
        <p:blipFill>
          <a:blip r:embed="rId2">
            <a:clrChange>
              <a:clrFrom>
                <a:srgbClr val="F3C78F"/>
              </a:clrFrom>
              <a:clrTo>
                <a:srgbClr val="F3C78F">
                  <a:alpha val="0"/>
                </a:srgbClr>
              </a:clrTo>
            </a:clrChange>
            <a:biLevel thresh="75000"/>
            <a:extLst>
              <a:ext uri="{BEBA8EAE-BF5A-486C-A8C5-ECC9F3942E4B}">
                <a14:imgProps xmlns:a14="http://schemas.microsoft.com/office/drawing/2010/main">
                  <a14:imgLayer r:embed="rId3">
                    <a14:imgEffect>
                      <a14:artisticMarker/>
                    </a14:imgEffect>
                    <a14:imgEffect>
                      <a14:sharpenSoften amount="-10000"/>
                    </a14:imgEffect>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l="1846" t="1711" r="12138" b="2942"/>
          <a:stretch>
            <a:fillRect/>
          </a:stretch>
        </p:blipFill>
        <p:spPr bwMode="auto">
          <a:xfrm flipH="1">
            <a:off x="5121579" y="1484784"/>
            <a:ext cx="3676408" cy="2534375"/>
          </a:xfrm>
          <a:prstGeom prst="rect">
            <a:avLst/>
          </a:prstGeom>
          <a:noFill/>
          <a:ln>
            <a:noFill/>
          </a:ln>
          <a:effectLst>
            <a:reflection blurRad="6350" stA="50000" endA="300" endPos="90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7704348" y="1664804"/>
            <a:ext cx="184731" cy="369332"/>
          </a:xfrm>
          <a:prstGeom prst="rect">
            <a:avLst/>
          </a:prstGeom>
          <a:noFill/>
        </p:spPr>
        <p:txBody>
          <a:bodyPr wrap="none" rtlCol="0">
            <a:spAutoFit/>
          </a:bodyPr>
          <a:lstStyle/>
          <a:p>
            <a:endParaRPr lang="en-NZ" dirty="0"/>
          </a:p>
        </p:txBody>
      </p:sp>
      <p:sp>
        <p:nvSpPr>
          <p:cNvPr id="12" name="TextBox 11"/>
          <p:cNvSpPr txBox="1"/>
          <p:nvPr/>
        </p:nvSpPr>
        <p:spPr>
          <a:xfrm>
            <a:off x="216287" y="3193946"/>
            <a:ext cx="4219987" cy="1389611"/>
          </a:xfrm>
          <a:prstGeom prst="rect">
            <a:avLst/>
          </a:prstGeom>
          <a:noFill/>
        </p:spPr>
        <p:txBody>
          <a:bodyPr wrap="square" rtlCol="0">
            <a:spAutoFit/>
          </a:bodyPr>
          <a:lstStyle/>
          <a:p>
            <a:pPr algn="r">
              <a:lnSpc>
                <a:spcPts val="5000"/>
              </a:lnSpc>
            </a:pPr>
            <a:endParaRPr lang="en-NZ" sz="6000" spc="300" dirty="0" smtClean="0">
              <a:solidFill>
                <a:schemeClr val="bg1"/>
              </a:solidFill>
              <a:latin typeface="Arial" pitchFamily="34" charset="0"/>
              <a:cs typeface="Arial" pitchFamily="34" charset="0"/>
            </a:endParaRPr>
          </a:p>
          <a:p>
            <a:pPr>
              <a:lnSpc>
                <a:spcPts val="5000"/>
              </a:lnSpc>
            </a:pPr>
            <a:r>
              <a:rPr lang="en-NZ" sz="6000" b="1" spc="300" dirty="0" smtClean="0">
                <a:solidFill>
                  <a:schemeClr val="bg1"/>
                </a:solidFill>
                <a:latin typeface="Arial" pitchFamily="34" charset="0"/>
                <a:cs typeface="Arial" pitchFamily="34" charset="0"/>
              </a:rPr>
              <a:t>Spectator</a:t>
            </a:r>
            <a:endParaRPr lang="en-NZ" sz="6000" b="1" spc="300" dirty="0">
              <a:solidFill>
                <a:schemeClr val="bg1"/>
              </a:solidFill>
              <a:latin typeface="Arial" pitchFamily="34" charset="0"/>
              <a:cs typeface="Arial" pitchFamily="34" charset="0"/>
            </a:endParaRPr>
          </a:p>
        </p:txBody>
      </p:sp>
      <p:sp>
        <p:nvSpPr>
          <p:cNvPr id="13" name="TextBox 12"/>
          <p:cNvSpPr txBox="1"/>
          <p:nvPr/>
        </p:nvSpPr>
        <p:spPr>
          <a:xfrm>
            <a:off x="216288" y="3032956"/>
            <a:ext cx="3852520" cy="862031"/>
          </a:xfrm>
          <a:prstGeom prst="rect">
            <a:avLst/>
          </a:prstGeom>
          <a:noFill/>
        </p:spPr>
        <p:txBody>
          <a:bodyPr wrap="square" rtlCol="0">
            <a:spAutoFit/>
          </a:bodyPr>
          <a:lstStyle/>
          <a:p>
            <a:pPr>
              <a:lnSpc>
                <a:spcPts val="6000"/>
              </a:lnSpc>
            </a:pPr>
            <a:r>
              <a:rPr lang="en-NZ" sz="6000" b="1" spc="300" dirty="0" smtClean="0">
                <a:solidFill>
                  <a:schemeClr val="bg1"/>
                </a:solidFill>
                <a:latin typeface="Arial" pitchFamily="34" charset="0"/>
                <a:cs typeface="Arial" pitchFamily="34" charset="0"/>
              </a:rPr>
              <a:t>Soldier</a:t>
            </a:r>
            <a:endParaRPr lang="en-NZ" sz="6000" b="1" spc="300" dirty="0">
              <a:solidFill>
                <a:schemeClr val="bg1"/>
              </a:solidFill>
              <a:latin typeface="Arial" pitchFamily="34" charset="0"/>
              <a:cs typeface="Arial" pitchFamily="34" charset="0"/>
            </a:endParaRPr>
          </a:p>
        </p:txBody>
      </p:sp>
      <p:sp>
        <p:nvSpPr>
          <p:cNvPr id="14" name="TextBox 13"/>
          <p:cNvSpPr txBox="1"/>
          <p:nvPr/>
        </p:nvSpPr>
        <p:spPr>
          <a:xfrm>
            <a:off x="3637228" y="3755987"/>
            <a:ext cx="1294812" cy="1238159"/>
          </a:xfrm>
          <a:prstGeom prst="rect">
            <a:avLst/>
          </a:prstGeom>
          <a:noFill/>
        </p:spPr>
        <p:txBody>
          <a:bodyPr wrap="square" rtlCol="0">
            <a:spAutoFit/>
          </a:bodyPr>
          <a:lstStyle/>
          <a:p>
            <a:pPr algn="r">
              <a:lnSpc>
                <a:spcPts val="6000"/>
              </a:lnSpc>
            </a:pPr>
            <a:r>
              <a:rPr lang="en-NZ" sz="16800" dirty="0" smtClean="0">
                <a:solidFill>
                  <a:schemeClr val="bg1"/>
                </a:solidFill>
                <a:latin typeface="Calibri Light" pitchFamily="34" charset="0"/>
                <a:cs typeface="Arial" pitchFamily="34" charset="0"/>
              </a:rPr>
              <a:t>?</a:t>
            </a:r>
            <a:endParaRPr lang="en-NZ" sz="16800" dirty="0">
              <a:solidFill>
                <a:schemeClr val="bg1"/>
              </a:solidFill>
              <a:latin typeface="Calibri Light" pitchFamily="34" charset="0"/>
              <a:cs typeface="Arial" pitchFamily="34" charset="0"/>
            </a:endParaRPr>
          </a:p>
        </p:txBody>
      </p:sp>
      <p:sp>
        <p:nvSpPr>
          <p:cNvPr id="15" name="TextBox 14"/>
          <p:cNvSpPr txBox="1"/>
          <p:nvPr/>
        </p:nvSpPr>
        <p:spPr>
          <a:xfrm>
            <a:off x="2952592" y="3144488"/>
            <a:ext cx="1175648" cy="733534"/>
          </a:xfrm>
          <a:prstGeom prst="rect">
            <a:avLst/>
          </a:prstGeom>
          <a:noFill/>
        </p:spPr>
        <p:txBody>
          <a:bodyPr wrap="square" rtlCol="0">
            <a:spAutoFit/>
          </a:bodyPr>
          <a:lstStyle/>
          <a:p>
            <a:pPr algn="r">
              <a:lnSpc>
                <a:spcPts val="5000"/>
              </a:lnSpc>
            </a:pPr>
            <a:r>
              <a:rPr lang="en-NZ" sz="5400" spc="300" dirty="0" smtClean="0">
                <a:solidFill>
                  <a:schemeClr val="bg1"/>
                </a:solidFill>
                <a:latin typeface="Arial" pitchFamily="34" charset="0"/>
                <a:cs typeface="Arial" pitchFamily="34" charset="0"/>
              </a:rPr>
              <a: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3. Throw off anything that hinders (continued)</a:t>
            </a:r>
            <a:endParaRPr lang="en-NZ" dirty="0"/>
          </a:p>
        </p:txBody>
      </p:sp>
      <p:sp>
        <p:nvSpPr>
          <p:cNvPr id="3" name="Content Placeholder 2"/>
          <p:cNvSpPr>
            <a:spLocks noGrp="1"/>
          </p:cNvSpPr>
          <p:nvPr>
            <p:ph idx="1"/>
          </p:nvPr>
        </p:nvSpPr>
        <p:spPr/>
        <p:txBody>
          <a:bodyPr/>
          <a:lstStyle/>
          <a:p>
            <a:endParaRPr lang="en-NZ" dirty="0" smtClean="0"/>
          </a:p>
          <a:p>
            <a:endParaRPr lang="en-NZ" dirty="0"/>
          </a:p>
          <a:p>
            <a:endParaRPr lang="en-NZ" dirty="0" smtClean="0"/>
          </a:p>
          <a:p>
            <a:endParaRPr lang="en-NZ" dirty="0" smtClean="0"/>
          </a:p>
          <a:p>
            <a:r>
              <a:rPr lang="en-NZ" dirty="0" smtClean="0"/>
              <a:t>A range of surveys all claim that 50% of the Christian men surveyed view pornography regularly (e.g. </a:t>
            </a:r>
            <a:r>
              <a:rPr lang="en-NZ" dirty="0" err="1" smtClean="0"/>
              <a:t>PromiseKeepers</a:t>
            </a:r>
            <a:r>
              <a:rPr lang="en-NZ" dirty="0" smtClean="0"/>
              <a:t>, Focus on the Family, Christianity Today)</a:t>
            </a:r>
          </a:p>
          <a:p>
            <a:r>
              <a:rPr lang="en-NZ" dirty="0" smtClean="0"/>
              <a:t>Not just a problem for men – other surveys reveal one in three visitors to adult websites are women</a:t>
            </a:r>
            <a:endParaRPr lang="en-NZ" dirty="0"/>
          </a:p>
        </p:txBody>
      </p:sp>
      <p:sp>
        <p:nvSpPr>
          <p:cNvPr id="4" name="Rectangle 3"/>
          <p:cNvSpPr/>
          <p:nvPr/>
        </p:nvSpPr>
        <p:spPr>
          <a:xfrm>
            <a:off x="539552" y="1700808"/>
            <a:ext cx="8064896" cy="1020999"/>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2000" dirty="0" smtClean="0">
                <a:solidFill>
                  <a:srgbClr val="003399"/>
                </a:solidFill>
              </a:rPr>
              <a:t>I </a:t>
            </a:r>
            <a:r>
              <a:rPr lang="en-NZ" sz="2000" dirty="0">
                <a:solidFill>
                  <a:srgbClr val="003399"/>
                </a:solidFill>
              </a:rPr>
              <a:t>will abstain from alcoholic drink, tobacco, the non-medical use of addictive drugs, gambling, pornography, the occult and all else that could enslave the body or spirit</a:t>
            </a:r>
            <a:r>
              <a:rPr lang="en-NZ" sz="2000" dirty="0" smtClean="0">
                <a:solidFill>
                  <a:srgbClr val="003399"/>
                </a:solidFill>
              </a:rPr>
              <a:t>. (Soldier’s Covenant)</a:t>
            </a:r>
            <a:endParaRPr lang="en-NZ" sz="2000" dirty="0">
              <a:solidFill>
                <a:srgbClr val="003399"/>
              </a:solidFill>
            </a:endParaRPr>
          </a:p>
        </p:txBody>
      </p:sp>
    </p:spTree>
    <p:extLst>
      <p:ext uri="{BB962C8B-B14F-4D97-AF65-F5344CB8AC3E}">
        <p14:creationId xmlns:p14="http://schemas.microsoft.com/office/powerpoint/2010/main" val="1379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4. Engage in the Fight</a:t>
            </a:r>
            <a:endParaRPr lang="en-NZ" dirty="0"/>
          </a:p>
        </p:txBody>
      </p:sp>
      <p:sp>
        <p:nvSpPr>
          <p:cNvPr id="6" name="Rectangle 5"/>
          <p:cNvSpPr/>
          <p:nvPr/>
        </p:nvSpPr>
        <p:spPr>
          <a:xfrm>
            <a:off x="539552" y="1807079"/>
            <a:ext cx="8064896" cy="3096344"/>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900"/>
              </a:spcBef>
              <a:spcAft>
                <a:spcPts val="900"/>
              </a:spcAft>
            </a:pPr>
            <a:r>
              <a:rPr lang="en-NZ" dirty="0">
                <a:solidFill>
                  <a:srgbClr val="003399"/>
                </a:solidFill>
              </a:rPr>
              <a:t>I will be faithful to the purposes for which God raised up The Salvation Army, sharing the good news of Jesus Christ, endeavouring to win others to Him, and in His name caring for the needy and the disadvantaged</a:t>
            </a:r>
            <a:r>
              <a:rPr lang="en-NZ" dirty="0" smtClean="0">
                <a:solidFill>
                  <a:srgbClr val="003399"/>
                </a:solidFill>
              </a:rPr>
              <a:t>. </a:t>
            </a:r>
          </a:p>
          <a:p>
            <a:pPr>
              <a:spcBef>
                <a:spcPts val="900"/>
              </a:spcBef>
              <a:spcAft>
                <a:spcPts val="900"/>
              </a:spcAft>
            </a:pPr>
            <a:r>
              <a:rPr lang="en-NZ" dirty="0" smtClean="0">
                <a:solidFill>
                  <a:srgbClr val="003399"/>
                </a:solidFill>
              </a:rPr>
              <a:t>I will be actively involved, as I am able, in the life, work, worship and witness of the corps, giving as large a proportion of my income as possible to support its ministries and the worldwide work of the Army. </a:t>
            </a:r>
          </a:p>
          <a:p>
            <a:pPr>
              <a:spcBef>
                <a:spcPts val="900"/>
              </a:spcBef>
              <a:spcAft>
                <a:spcPts val="900"/>
              </a:spcAft>
            </a:pPr>
            <a:r>
              <a:rPr lang="en-NZ" dirty="0" smtClean="0">
                <a:solidFill>
                  <a:srgbClr val="003399"/>
                </a:solidFill>
              </a:rPr>
              <a:t>I will be true to the principles and practices of The Salvation Army,</a:t>
            </a:r>
            <a:br>
              <a:rPr lang="en-NZ" dirty="0" smtClean="0">
                <a:solidFill>
                  <a:srgbClr val="003399"/>
                </a:solidFill>
              </a:rPr>
            </a:br>
            <a:r>
              <a:rPr lang="en-NZ" dirty="0" smtClean="0">
                <a:solidFill>
                  <a:srgbClr val="003399"/>
                </a:solidFill>
              </a:rPr>
              <a:t>loyal to its leaders, and I will show the spirit of </a:t>
            </a:r>
            <a:r>
              <a:rPr lang="en-NZ" dirty="0" err="1" smtClean="0">
                <a:solidFill>
                  <a:srgbClr val="003399"/>
                </a:solidFill>
              </a:rPr>
              <a:t>salvationism</a:t>
            </a:r>
            <a:r>
              <a:rPr lang="en-NZ" dirty="0" smtClean="0">
                <a:solidFill>
                  <a:srgbClr val="003399"/>
                </a:solidFill>
              </a:rPr>
              <a:t> whether in times of popularity or persecution. (Soldier’s Covenant)</a:t>
            </a:r>
          </a:p>
        </p:txBody>
      </p:sp>
      <p:grpSp>
        <p:nvGrpSpPr>
          <p:cNvPr id="27" name="Group 26"/>
          <p:cNvGrpSpPr/>
          <p:nvPr/>
        </p:nvGrpSpPr>
        <p:grpSpPr>
          <a:xfrm>
            <a:off x="539552" y="908720"/>
            <a:ext cx="8604448" cy="1548172"/>
            <a:chOff x="539552" y="908720"/>
            <a:chExt cx="8604448" cy="1548172"/>
          </a:xfrm>
        </p:grpSpPr>
        <p:sp>
          <p:nvSpPr>
            <p:cNvPr id="9" name="Rounded Rectangle 8"/>
            <p:cNvSpPr/>
            <p:nvPr/>
          </p:nvSpPr>
          <p:spPr>
            <a:xfrm>
              <a:off x="539552" y="2167119"/>
              <a:ext cx="7704856" cy="28977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1" name="Straight Connector 10"/>
            <p:cNvCxnSpPr/>
            <p:nvPr/>
          </p:nvCxnSpPr>
          <p:spPr>
            <a:xfrm flipV="1">
              <a:off x="5076056" y="1517307"/>
              <a:ext cx="1152128" cy="64981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28084" y="908720"/>
              <a:ext cx="3815916" cy="646331"/>
            </a:xfrm>
            <a:prstGeom prst="rect">
              <a:avLst/>
            </a:prstGeom>
            <a:noFill/>
          </p:spPr>
          <p:txBody>
            <a:bodyPr wrap="square" rtlCol="0">
              <a:spAutoFit/>
            </a:bodyPr>
            <a:lstStyle/>
            <a:p>
              <a:r>
                <a:rPr lang="en-NZ" dirty="0" smtClean="0">
                  <a:solidFill>
                    <a:schemeClr val="bg1"/>
                  </a:solidFill>
                </a:rPr>
                <a:t>How many non-Christian friends do you spend time with intentionally</a:t>
              </a:r>
              <a:endParaRPr lang="en-NZ" dirty="0">
                <a:solidFill>
                  <a:schemeClr val="bg1"/>
                </a:solidFill>
              </a:endParaRPr>
            </a:p>
          </p:txBody>
        </p:sp>
      </p:grpSp>
      <p:grpSp>
        <p:nvGrpSpPr>
          <p:cNvPr id="28" name="Group 27"/>
          <p:cNvGrpSpPr/>
          <p:nvPr/>
        </p:nvGrpSpPr>
        <p:grpSpPr>
          <a:xfrm>
            <a:off x="179512" y="2924944"/>
            <a:ext cx="4212468" cy="2841426"/>
            <a:chOff x="179512" y="2924944"/>
            <a:chExt cx="4212468" cy="2841426"/>
          </a:xfrm>
        </p:grpSpPr>
        <p:sp>
          <p:nvSpPr>
            <p:cNvPr id="15" name="Rounded Rectangle 14"/>
            <p:cNvSpPr/>
            <p:nvPr/>
          </p:nvSpPr>
          <p:spPr>
            <a:xfrm>
              <a:off x="531195" y="2924944"/>
              <a:ext cx="2708657" cy="28977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6" name="Straight Connector 15"/>
            <p:cNvCxnSpPr>
              <a:endCxn id="15" idx="2"/>
            </p:cNvCxnSpPr>
            <p:nvPr/>
          </p:nvCxnSpPr>
          <p:spPr>
            <a:xfrm flipV="1">
              <a:off x="1655676" y="3214717"/>
              <a:ext cx="229848" cy="190647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9512" y="5120039"/>
              <a:ext cx="4212468" cy="646331"/>
            </a:xfrm>
            <a:prstGeom prst="rect">
              <a:avLst/>
            </a:prstGeom>
            <a:noFill/>
          </p:spPr>
          <p:txBody>
            <a:bodyPr wrap="square" rtlCol="0">
              <a:spAutoFit/>
            </a:bodyPr>
            <a:lstStyle/>
            <a:p>
              <a:r>
                <a:rPr lang="en-NZ" dirty="0" smtClean="0">
                  <a:solidFill>
                    <a:schemeClr val="bg1"/>
                  </a:solidFill>
                </a:rPr>
                <a:t>How involved are you in our church? Do you support us financially?</a:t>
              </a:r>
              <a:endParaRPr lang="en-NZ" dirty="0">
                <a:solidFill>
                  <a:schemeClr val="bg1"/>
                </a:solidFill>
              </a:endParaRPr>
            </a:p>
          </p:txBody>
        </p:sp>
      </p:grpSp>
      <p:grpSp>
        <p:nvGrpSpPr>
          <p:cNvPr id="29" name="Group 28"/>
          <p:cNvGrpSpPr/>
          <p:nvPr/>
        </p:nvGrpSpPr>
        <p:grpSpPr>
          <a:xfrm>
            <a:off x="539552" y="4280529"/>
            <a:ext cx="8676820" cy="1485841"/>
            <a:chOff x="539552" y="4280529"/>
            <a:chExt cx="8676820" cy="1485841"/>
          </a:xfrm>
        </p:grpSpPr>
        <p:sp>
          <p:nvSpPr>
            <p:cNvPr id="19" name="Rounded Rectangle 18"/>
            <p:cNvSpPr/>
            <p:nvPr/>
          </p:nvSpPr>
          <p:spPr>
            <a:xfrm>
              <a:off x="539552" y="4280529"/>
              <a:ext cx="2052228" cy="28977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20" name="Straight Connector 19"/>
            <p:cNvCxnSpPr/>
            <p:nvPr/>
          </p:nvCxnSpPr>
          <p:spPr>
            <a:xfrm flipH="1" flipV="1">
              <a:off x="2015716" y="4570302"/>
              <a:ext cx="2988188" cy="65889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003904" y="5120039"/>
              <a:ext cx="4212468" cy="646331"/>
            </a:xfrm>
            <a:prstGeom prst="rect">
              <a:avLst/>
            </a:prstGeom>
            <a:noFill/>
          </p:spPr>
          <p:txBody>
            <a:bodyPr wrap="square" rtlCol="0">
              <a:spAutoFit/>
            </a:bodyPr>
            <a:lstStyle/>
            <a:p>
              <a:r>
                <a:rPr lang="en-NZ" dirty="0" smtClean="0">
                  <a:solidFill>
                    <a:schemeClr val="bg1"/>
                  </a:solidFill>
                </a:rPr>
                <a:t>How loyal are we to each other and to our divisional and territorial leaders?</a:t>
              </a:r>
            </a:p>
          </p:txBody>
        </p:sp>
      </p:grpSp>
    </p:spTree>
    <p:extLst>
      <p:ext uri="{BB962C8B-B14F-4D97-AF65-F5344CB8AC3E}">
        <p14:creationId xmlns:p14="http://schemas.microsoft.com/office/powerpoint/2010/main" val="313804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Summary</a:t>
            </a:r>
            <a:endParaRPr lang="en-NZ" dirty="0"/>
          </a:p>
        </p:txBody>
      </p:sp>
      <p:sp>
        <p:nvSpPr>
          <p:cNvPr id="3" name="Content Placeholder 2"/>
          <p:cNvSpPr>
            <a:spLocks noGrp="1"/>
          </p:cNvSpPr>
          <p:nvPr>
            <p:ph idx="1"/>
          </p:nvPr>
        </p:nvSpPr>
        <p:spPr/>
        <p:txBody>
          <a:bodyPr/>
          <a:lstStyle/>
          <a:p>
            <a:pPr marL="457200" indent="-457200">
              <a:buFont typeface="+mj-lt"/>
              <a:buAutoNum type="arabicPeriod"/>
            </a:pPr>
            <a:r>
              <a:rPr lang="en-NZ" dirty="0" smtClean="0"/>
              <a:t>Acknowledge there is a spiritual war</a:t>
            </a:r>
          </a:p>
          <a:p>
            <a:pPr marL="457200" indent="-457200">
              <a:buFont typeface="+mj-lt"/>
              <a:buAutoNum type="arabicPeriod"/>
            </a:pPr>
            <a:r>
              <a:rPr lang="en-NZ" dirty="0" smtClean="0"/>
              <a:t>Train for the battle</a:t>
            </a:r>
          </a:p>
          <a:p>
            <a:pPr marL="457200" indent="-457200">
              <a:buFont typeface="+mj-lt"/>
              <a:buAutoNum type="arabicPeriod"/>
            </a:pPr>
            <a:r>
              <a:rPr lang="en-NZ" dirty="0" smtClean="0"/>
              <a:t>Throw off anything that hinders</a:t>
            </a:r>
          </a:p>
          <a:p>
            <a:pPr marL="457200" indent="-457200">
              <a:buFont typeface="+mj-lt"/>
              <a:buAutoNum type="arabicPeriod"/>
            </a:pPr>
            <a:r>
              <a:rPr lang="en-NZ" dirty="0" smtClean="0"/>
              <a:t>Engage in the fight</a:t>
            </a:r>
          </a:p>
          <a:p>
            <a:pPr marL="1257300" lvl="2" indent="-457200">
              <a:buFont typeface="+mj-lt"/>
              <a:buAutoNum type="arabicPeriod"/>
            </a:pPr>
            <a:endParaRPr lang="en-NZ" dirty="0"/>
          </a:p>
          <a:p>
            <a:r>
              <a:rPr lang="en-NZ" dirty="0" smtClean="0"/>
              <a:t>Knowing </a:t>
            </a:r>
            <a:r>
              <a:rPr lang="en-NZ" dirty="0"/>
              <a:t>they can’t fight on their own, </a:t>
            </a:r>
            <a:r>
              <a:rPr lang="en-NZ" dirty="0" smtClean="0"/>
              <a:t>the Christian soldier plugs </a:t>
            </a:r>
            <a:r>
              <a:rPr lang="en-NZ" dirty="0"/>
              <a:t>into God’s power and </a:t>
            </a:r>
            <a:r>
              <a:rPr lang="en-NZ" dirty="0" smtClean="0"/>
              <a:t>relies </a:t>
            </a:r>
            <a:r>
              <a:rPr lang="en-NZ" dirty="0"/>
              <a:t>on Him as they serve in the battle. </a:t>
            </a:r>
          </a:p>
          <a:p>
            <a:r>
              <a:rPr lang="en-NZ" dirty="0"/>
              <a:t>A spectator doesn’t need God’s power. </a:t>
            </a:r>
            <a:endParaRPr lang="en-NZ" dirty="0" smtClean="0"/>
          </a:p>
          <a:p>
            <a:pPr marL="0" indent="0">
              <a:spcBef>
                <a:spcPts val="1200"/>
              </a:spcBef>
              <a:buNone/>
            </a:pPr>
            <a:r>
              <a:rPr lang="en-NZ" sz="2800" dirty="0" smtClean="0"/>
              <a:t>	Which </a:t>
            </a:r>
            <a:r>
              <a:rPr lang="en-NZ" sz="2800" dirty="0"/>
              <a:t>are </a:t>
            </a:r>
            <a:r>
              <a:rPr lang="en-NZ" sz="2800" dirty="0" smtClean="0"/>
              <a:t>you</a:t>
            </a:r>
            <a:r>
              <a:rPr lang="en-NZ" sz="2800" dirty="0"/>
              <a:t>?</a:t>
            </a:r>
          </a:p>
        </p:txBody>
      </p:sp>
    </p:spTree>
    <p:extLst>
      <p:ext uri="{BB962C8B-B14F-4D97-AF65-F5344CB8AC3E}">
        <p14:creationId xmlns:p14="http://schemas.microsoft.com/office/powerpoint/2010/main" val="44465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35" y="1444534"/>
            <a:ext cx="8912931" cy="3968932"/>
          </a:xfrm>
          <a:prstGeom prst="rect">
            <a:avLst/>
          </a:prstGeom>
          <a:noFill/>
          <a:ln w="76200">
            <a:solidFill>
              <a:schemeClr val="bg1"/>
            </a:solidFill>
            <a:miter lim="800000"/>
            <a:headEnd/>
            <a:tailEnd/>
          </a:ln>
          <a:effectLst>
            <a:softEdge rad="63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6805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promise</a:t>
            </a:r>
            <a:endParaRPr lang="en-NZ" dirty="0"/>
          </a:p>
        </p:txBody>
      </p:sp>
      <p:sp>
        <p:nvSpPr>
          <p:cNvPr id="6" name="Rectangle 5"/>
          <p:cNvSpPr/>
          <p:nvPr/>
        </p:nvSpPr>
        <p:spPr>
          <a:xfrm>
            <a:off x="539552" y="1988840"/>
            <a:ext cx="8064896" cy="3456384"/>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2400" dirty="0">
                <a:solidFill>
                  <a:srgbClr val="003399"/>
                </a:solidFill>
              </a:rPr>
              <a:t>I now call upon all present to witness that I enter into this covenant and sign these articles of war of my own free will, convinced that the love of Christ, who died and now lives to save me, requires from me this devotion of my life to His service for the salvation of the whole world; and therefore do here declare my full determination, by God's help, to be a </a:t>
            </a:r>
            <a:r>
              <a:rPr lang="en-NZ" sz="2400" dirty="0" smtClean="0">
                <a:solidFill>
                  <a:srgbClr val="003399"/>
                </a:solidFill>
              </a:rPr>
              <a:t>true soldier of The Salvation Army. </a:t>
            </a:r>
            <a:br>
              <a:rPr lang="en-NZ" sz="2400" dirty="0" smtClean="0">
                <a:solidFill>
                  <a:srgbClr val="003399"/>
                </a:solidFill>
              </a:rPr>
            </a:br>
            <a:r>
              <a:rPr lang="en-NZ" sz="2400" dirty="0" smtClean="0">
                <a:solidFill>
                  <a:srgbClr val="003399"/>
                </a:solidFill>
              </a:rPr>
              <a:t>(Soldier’s Covenant)</a:t>
            </a:r>
            <a:endParaRPr lang="en-NZ" sz="2400" dirty="0">
              <a:solidFill>
                <a:srgbClr val="003399"/>
              </a:solidFill>
            </a:endParaRPr>
          </a:p>
        </p:txBody>
      </p:sp>
    </p:spTree>
    <p:extLst>
      <p:ext uri="{BB962C8B-B14F-4D97-AF65-F5344CB8AC3E}">
        <p14:creationId xmlns:p14="http://schemas.microsoft.com/office/powerpoint/2010/main" val="666388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http://st.depositphotos.com/1005743/1285/i/950/depositphotos_12855669-Soldier-silhouette.jpg"/>
          <p:cNvPicPr>
            <a:picLocks noChangeAspect="1" noChangeArrowheads="1"/>
          </p:cNvPicPr>
          <p:nvPr/>
        </p:nvPicPr>
        <p:blipFill>
          <a:blip r:embed="rId2">
            <a:clrChange>
              <a:clrFrom>
                <a:srgbClr val="F3C78F"/>
              </a:clrFrom>
              <a:clrTo>
                <a:srgbClr val="F3C78F">
                  <a:alpha val="0"/>
                </a:srgbClr>
              </a:clrTo>
            </a:clrChange>
            <a:biLevel thresh="75000"/>
            <a:extLst>
              <a:ext uri="{BEBA8EAE-BF5A-486C-A8C5-ECC9F3942E4B}">
                <a14:imgProps xmlns:a14="http://schemas.microsoft.com/office/drawing/2010/main">
                  <a14:imgLayer r:embed="rId3">
                    <a14:imgEffect>
                      <a14:artisticMarker/>
                    </a14:imgEffect>
                    <a14:imgEffect>
                      <a14:sharpenSoften amount="-10000"/>
                    </a14:imgEffect>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l="1846" t="1711" r="12138" b="2942"/>
          <a:stretch>
            <a:fillRect/>
          </a:stretch>
        </p:blipFill>
        <p:spPr bwMode="auto">
          <a:xfrm flipH="1">
            <a:off x="5121579" y="1484784"/>
            <a:ext cx="3676408" cy="2534375"/>
          </a:xfrm>
          <a:prstGeom prst="rect">
            <a:avLst/>
          </a:prstGeom>
          <a:noFill/>
          <a:ln>
            <a:noFill/>
          </a:ln>
          <a:effectLst>
            <a:reflection blurRad="6350" stA="50000" endA="300" endPos="90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704348" y="1664804"/>
            <a:ext cx="184731" cy="369332"/>
          </a:xfrm>
          <a:prstGeom prst="rect">
            <a:avLst/>
          </a:prstGeom>
          <a:noFill/>
        </p:spPr>
        <p:txBody>
          <a:bodyPr wrap="none" rtlCol="0">
            <a:spAutoFit/>
          </a:bodyPr>
          <a:lstStyle/>
          <a:p>
            <a:endParaRPr lang="en-NZ" dirty="0"/>
          </a:p>
        </p:txBody>
      </p:sp>
      <p:sp>
        <p:nvSpPr>
          <p:cNvPr id="6" name="TextBox 5"/>
          <p:cNvSpPr txBox="1"/>
          <p:nvPr/>
        </p:nvSpPr>
        <p:spPr>
          <a:xfrm>
            <a:off x="216287" y="3193946"/>
            <a:ext cx="4219987" cy="1389611"/>
          </a:xfrm>
          <a:prstGeom prst="rect">
            <a:avLst/>
          </a:prstGeom>
          <a:noFill/>
        </p:spPr>
        <p:txBody>
          <a:bodyPr wrap="square" rtlCol="0">
            <a:spAutoFit/>
          </a:bodyPr>
          <a:lstStyle/>
          <a:p>
            <a:pPr algn="r">
              <a:lnSpc>
                <a:spcPts val="5000"/>
              </a:lnSpc>
            </a:pPr>
            <a:endParaRPr lang="en-NZ" sz="6000" spc="300" dirty="0" smtClean="0">
              <a:solidFill>
                <a:schemeClr val="bg1"/>
              </a:solidFill>
              <a:latin typeface="Arial" pitchFamily="34" charset="0"/>
              <a:cs typeface="Arial" pitchFamily="34" charset="0"/>
            </a:endParaRPr>
          </a:p>
          <a:p>
            <a:pPr>
              <a:lnSpc>
                <a:spcPts val="5000"/>
              </a:lnSpc>
            </a:pPr>
            <a:r>
              <a:rPr lang="en-NZ" sz="6000" b="1" spc="300" dirty="0" smtClean="0">
                <a:solidFill>
                  <a:schemeClr val="bg1"/>
                </a:solidFill>
                <a:latin typeface="Arial" pitchFamily="34" charset="0"/>
                <a:cs typeface="Arial" pitchFamily="34" charset="0"/>
              </a:rPr>
              <a:t>Spectator</a:t>
            </a:r>
            <a:endParaRPr lang="en-NZ" sz="6000" b="1" spc="300" dirty="0">
              <a:solidFill>
                <a:schemeClr val="bg1"/>
              </a:solidFill>
              <a:latin typeface="Arial" pitchFamily="34" charset="0"/>
              <a:cs typeface="Arial" pitchFamily="34" charset="0"/>
            </a:endParaRPr>
          </a:p>
        </p:txBody>
      </p:sp>
      <p:sp>
        <p:nvSpPr>
          <p:cNvPr id="7" name="TextBox 6"/>
          <p:cNvSpPr txBox="1"/>
          <p:nvPr/>
        </p:nvSpPr>
        <p:spPr>
          <a:xfrm>
            <a:off x="216288" y="3032956"/>
            <a:ext cx="3852520" cy="862031"/>
          </a:xfrm>
          <a:prstGeom prst="rect">
            <a:avLst/>
          </a:prstGeom>
          <a:noFill/>
        </p:spPr>
        <p:txBody>
          <a:bodyPr wrap="square" rtlCol="0">
            <a:spAutoFit/>
          </a:bodyPr>
          <a:lstStyle/>
          <a:p>
            <a:pPr>
              <a:lnSpc>
                <a:spcPts val="6000"/>
              </a:lnSpc>
            </a:pPr>
            <a:r>
              <a:rPr lang="en-NZ" sz="6000" b="1" spc="300" dirty="0" smtClean="0">
                <a:solidFill>
                  <a:schemeClr val="bg1"/>
                </a:solidFill>
                <a:latin typeface="Arial" pitchFamily="34" charset="0"/>
                <a:cs typeface="Arial" pitchFamily="34" charset="0"/>
              </a:rPr>
              <a:t>Soldier</a:t>
            </a:r>
            <a:endParaRPr lang="en-NZ" sz="6000" b="1" spc="300" dirty="0">
              <a:solidFill>
                <a:schemeClr val="bg1"/>
              </a:solidFill>
              <a:latin typeface="Arial" pitchFamily="34" charset="0"/>
              <a:cs typeface="Arial" pitchFamily="34" charset="0"/>
            </a:endParaRPr>
          </a:p>
        </p:txBody>
      </p:sp>
      <p:sp>
        <p:nvSpPr>
          <p:cNvPr id="8" name="TextBox 7"/>
          <p:cNvSpPr txBox="1"/>
          <p:nvPr/>
        </p:nvSpPr>
        <p:spPr>
          <a:xfrm>
            <a:off x="3637228" y="3755987"/>
            <a:ext cx="1294812" cy="1238159"/>
          </a:xfrm>
          <a:prstGeom prst="rect">
            <a:avLst/>
          </a:prstGeom>
          <a:noFill/>
        </p:spPr>
        <p:txBody>
          <a:bodyPr wrap="square" rtlCol="0">
            <a:spAutoFit/>
          </a:bodyPr>
          <a:lstStyle/>
          <a:p>
            <a:pPr algn="r">
              <a:lnSpc>
                <a:spcPts val="6000"/>
              </a:lnSpc>
            </a:pPr>
            <a:r>
              <a:rPr lang="en-NZ" sz="16800" dirty="0" smtClean="0">
                <a:solidFill>
                  <a:schemeClr val="bg1"/>
                </a:solidFill>
                <a:latin typeface="Calibri Light" pitchFamily="34" charset="0"/>
                <a:cs typeface="Arial" pitchFamily="34" charset="0"/>
              </a:rPr>
              <a:t>?</a:t>
            </a:r>
            <a:endParaRPr lang="en-NZ" sz="16800" dirty="0">
              <a:solidFill>
                <a:schemeClr val="bg1"/>
              </a:solidFill>
              <a:latin typeface="Calibri Light" pitchFamily="34" charset="0"/>
              <a:cs typeface="Arial" pitchFamily="34" charset="0"/>
            </a:endParaRPr>
          </a:p>
        </p:txBody>
      </p:sp>
      <p:sp>
        <p:nvSpPr>
          <p:cNvPr id="9" name="TextBox 8"/>
          <p:cNvSpPr txBox="1"/>
          <p:nvPr/>
        </p:nvSpPr>
        <p:spPr>
          <a:xfrm>
            <a:off x="2952592" y="3144488"/>
            <a:ext cx="1175648" cy="733534"/>
          </a:xfrm>
          <a:prstGeom prst="rect">
            <a:avLst/>
          </a:prstGeom>
          <a:noFill/>
        </p:spPr>
        <p:txBody>
          <a:bodyPr wrap="square" rtlCol="0">
            <a:spAutoFit/>
          </a:bodyPr>
          <a:lstStyle/>
          <a:p>
            <a:pPr algn="r">
              <a:lnSpc>
                <a:spcPts val="5000"/>
              </a:lnSpc>
            </a:pPr>
            <a:r>
              <a:rPr lang="en-NZ" sz="5400" spc="300" dirty="0" smtClean="0">
                <a:solidFill>
                  <a:schemeClr val="bg1"/>
                </a:solidFill>
                <a:latin typeface="Arial" pitchFamily="34" charset="0"/>
                <a:cs typeface="Arial" pitchFamily="34" charset="0"/>
              </a:rPr>
              <a:t>or</a:t>
            </a:r>
          </a:p>
        </p:txBody>
      </p:sp>
    </p:spTree>
    <p:extLst>
      <p:ext uri="{BB962C8B-B14F-4D97-AF65-F5344CB8AC3E}">
        <p14:creationId xmlns:p14="http://schemas.microsoft.com/office/powerpoint/2010/main" val="358185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Soldier’s Covenant</a:t>
            </a:r>
            <a:endParaRPr lang="en-NZ" dirty="0"/>
          </a:p>
        </p:txBody>
      </p:sp>
      <p:sp>
        <p:nvSpPr>
          <p:cNvPr id="3" name="Content Placeholder 2"/>
          <p:cNvSpPr>
            <a:spLocks noGrp="1"/>
          </p:cNvSpPr>
          <p:nvPr>
            <p:ph idx="1"/>
          </p:nvPr>
        </p:nvSpPr>
        <p:spPr/>
        <p:txBody>
          <a:bodyPr/>
          <a:lstStyle/>
          <a:p>
            <a:r>
              <a:rPr lang="en-NZ" sz="2000" dirty="0"/>
              <a:t>Having accepted Jesus Christ as my Saviour and Lord, and desiring to fulfil my membership of His Church on earth as a soldier of The Salvation Army, I now by God's grace enter into a sacred covenant.</a:t>
            </a:r>
          </a:p>
          <a:p>
            <a:pPr lvl="2"/>
            <a:endParaRPr lang="en-NZ" sz="1400" dirty="0" smtClean="0"/>
          </a:p>
          <a:p>
            <a:r>
              <a:rPr lang="en-NZ" sz="2000" dirty="0" smtClean="0"/>
              <a:t>I </a:t>
            </a:r>
            <a:r>
              <a:rPr lang="en-NZ" sz="2000" dirty="0"/>
              <a:t>believe and will live by the truths of the word of God expressed in The Salvation Army's eleven articles of faith </a:t>
            </a:r>
            <a:r>
              <a:rPr lang="en-NZ" sz="2000" dirty="0" smtClean="0"/>
              <a:t>…</a:t>
            </a:r>
          </a:p>
          <a:p>
            <a:pPr lvl="2"/>
            <a:endParaRPr lang="en-NZ" sz="1400" dirty="0"/>
          </a:p>
          <a:p>
            <a:r>
              <a:rPr lang="en-NZ" sz="2000" dirty="0" smtClean="0"/>
              <a:t>I will be responsive to the Holy Spirit's work and obedient to His leading in my life, growing in grace through worship, prayer, service and the reading of the Bible. I will make the values of the Kingdom of God and not the values of the world the standard for my life.</a:t>
            </a:r>
          </a:p>
          <a:p>
            <a:r>
              <a:rPr lang="en-NZ" sz="2000" dirty="0" smtClean="0"/>
              <a:t>I will uphold Christian integrity in every area of my life, allowing nothing in thought, word or deed that is unworthy, unclean, untrue, profane, dishonest or immoral.</a:t>
            </a:r>
          </a:p>
        </p:txBody>
      </p:sp>
    </p:spTree>
    <p:extLst>
      <p:ext uri="{BB962C8B-B14F-4D97-AF65-F5344CB8AC3E}">
        <p14:creationId xmlns:p14="http://schemas.microsoft.com/office/powerpoint/2010/main" val="1056182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Soldier’s Covenant (continued)</a:t>
            </a:r>
            <a:endParaRPr lang="en-NZ" dirty="0"/>
          </a:p>
        </p:txBody>
      </p:sp>
      <p:sp>
        <p:nvSpPr>
          <p:cNvPr id="3" name="Content Placeholder 2"/>
          <p:cNvSpPr>
            <a:spLocks noGrp="1"/>
          </p:cNvSpPr>
          <p:nvPr>
            <p:ph idx="1"/>
          </p:nvPr>
        </p:nvSpPr>
        <p:spPr/>
        <p:txBody>
          <a:bodyPr/>
          <a:lstStyle/>
          <a:p>
            <a:r>
              <a:rPr lang="en-NZ" sz="2000" dirty="0" smtClean="0"/>
              <a:t>I </a:t>
            </a:r>
            <a:r>
              <a:rPr lang="en-NZ" sz="2000" dirty="0"/>
              <a:t>will maintain Christian ideals in all my relationships with others; my family and neighbours, my colleagues and fellow </a:t>
            </a:r>
            <a:r>
              <a:rPr lang="en-NZ" sz="2000" dirty="0" err="1"/>
              <a:t>salvationists</a:t>
            </a:r>
            <a:r>
              <a:rPr lang="en-NZ" sz="2000" dirty="0"/>
              <a:t>, those to whom and for whom I am responsible, and the wider community</a:t>
            </a:r>
            <a:r>
              <a:rPr lang="en-NZ" sz="2000" dirty="0" smtClean="0"/>
              <a:t>.</a:t>
            </a:r>
          </a:p>
          <a:p>
            <a:r>
              <a:rPr lang="en-NZ" sz="2000" dirty="0" smtClean="0"/>
              <a:t>I will uphold the sanctity of marriage and of family life. I will be a faithful steward of my time and gifts, my money and possessions, my body, my mind and my spirit, knowing that I am accountable to God.</a:t>
            </a:r>
          </a:p>
          <a:p>
            <a:r>
              <a:rPr lang="en-NZ" sz="2000" dirty="0" smtClean="0"/>
              <a:t>I will abstain from alcoholic drink, tobacco, the non-medical use of addictive drugs, gambling, pornography, the occult and all else that could enslave the body or spirit.</a:t>
            </a:r>
          </a:p>
          <a:p>
            <a:r>
              <a:rPr lang="en-NZ" sz="2000" dirty="0" smtClean="0"/>
              <a:t>I will be faithful to the purposes for which God raised up The Salvation Army, sharing the good news of Jesus Christ, endeavouring to win others to Him, and in His name caring for the needy and the disadvantaged.</a:t>
            </a:r>
          </a:p>
        </p:txBody>
      </p:sp>
    </p:spTree>
    <p:extLst>
      <p:ext uri="{BB962C8B-B14F-4D97-AF65-F5344CB8AC3E}">
        <p14:creationId xmlns:p14="http://schemas.microsoft.com/office/powerpoint/2010/main" val="1591666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Soldier’s Covenant (continued)</a:t>
            </a:r>
            <a:endParaRPr lang="en-NZ" dirty="0"/>
          </a:p>
        </p:txBody>
      </p:sp>
      <p:sp>
        <p:nvSpPr>
          <p:cNvPr id="3" name="Content Placeholder 2"/>
          <p:cNvSpPr>
            <a:spLocks noGrp="1"/>
          </p:cNvSpPr>
          <p:nvPr>
            <p:ph idx="1"/>
          </p:nvPr>
        </p:nvSpPr>
        <p:spPr/>
        <p:txBody>
          <a:bodyPr/>
          <a:lstStyle/>
          <a:p>
            <a:r>
              <a:rPr lang="en-NZ" sz="2000" dirty="0" smtClean="0"/>
              <a:t>I </a:t>
            </a:r>
            <a:r>
              <a:rPr lang="en-NZ" sz="2000" dirty="0"/>
              <a:t>will be actively involved, as I am able, in the life, work, worship and witness of the corps, giving as large a proportion of my income as possible to support its ministries and the worldwide work of the Army.</a:t>
            </a:r>
          </a:p>
          <a:p>
            <a:r>
              <a:rPr lang="en-NZ" sz="2000" dirty="0"/>
              <a:t>I will be true to the principles and practices of The Salvation Army, loyal to its leaders, and I will show the spirit of </a:t>
            </a:r>
            <a:r>
              <a:rPr lang="en-NZ" sz="2000" dirty="0" err="1"/>
              <a:t>salvationism</a:t>
            </a:r>
            <a:r>
              <a:rPr lang="en-NZ" sz="2000" dirty="0"/>
              <a:t> whether in times of popularity or persecution</a:t>
            </a:r>
            <a:r>
              <a:rPr lang="en-NZ" sz="2000" dirty="0" smtClean="0"/>
              <a:t>.</a:t>
            </a:r>
          </a:p>
          <a:p>
            <a:pPr lvl="2"/>
            <a:endParaRPr lang="en-NZ" sz="1400" dirty="0" smtClean="0"/>
          </a:p>
          <a:p>
            <a:r>
              <a:rPr lang="en-NZ" sz="2000" dirty="0" smtClean="0"/>
              <a:t>I now call upon all present to witness that I enter into this covenant and sign these articles of war of my own free will, convinced that the love of Christ, who died and now lives to save me, requires from me this devotion of my life to His service for the salvation of the whole world; and therefore do here declare my full determination, by God's help, to be a true soldier of The Salvation Army.</a:t>
            </a:r>
            <a:endParaRPr lang="en-NZ" sz="2000" dirty="0"/>
          </a:p>
          <a:p>
            <a:endParaRPr lang="en-NZ" sz="2000" dirty="0"/>
          </a:p>
        </p:txBody>
      </p:sp>
    </p:spTree>
    <p:extLst>
      <p:ext uri="{BB962C8B-B14F-4D97-AF65-F5344CB8AC3E}">
        <p14:creationId xmlns:p14="http://schemas.microsoft.com/office/powerpoint/2010/main" val="1603916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NZ" smtClean="0"/>
              <a:t>The Salvation Army concept of soldiership</a:t>
            </a:r>
            <a:endParaRPr lang="en-GB" smtClean="0"/>
          </a:p>
        </p:txBody>
      </p:sp>
      <p:sp>
        <p:nvSpPr>
          <p:cNvPr id="4099" name="Rectangle 3"/>
          <p:cNvSpPr>
            <a:spLocks noGrp="1" noChangeArrowheads="1"/>
          </p:cNvSpPr>
          <p:nvPr>
            <p:ph type="body" idx="1"/>
          </p:nvPr>
        </p:nvSpPr>
        <p:spPr/>
        <p:txBody>
          <a:bodyPr/>
          <a:lstStyle/>
          <a:p>
            <a:pPr eaLnBrk="1" hangingPunct="1"/>
            <a:r>
              <a:rPr lang="en-NZ" dirty="0" smtClean="0"/>
              <a:t>Builds on the Biblical concept of spiritual soldiers</a:t>
            </a:r>
          </a:p>
          <a:p>
            <a:pPr eaLnBrk="1" hangingPunct="1"/>
            <a:endParaRPr lang="en-NZ" dirty="0" smtClean="0"/>
          </a:p>
          <a:p>
            <a:pPr eaLnBrk="1" hangingPunct="1"/>
            <a:endParaRPr lang="en-NZ" dirty="0"/>
          </a:p>
          <a:p>
            <a:pPr eaLnBrk="1" hangingPunct="1"/>
            <a:endParaRPr lang="en-NZ" dirty="0" smtClean="0"/>
          </a:p>
          <a:p>
            <a:pPr eaLnBrk="1" hangingPunct="1"/>
            <a:r>
              <a:rPr lang="en-NZ" dirty="0" smtClean="0"/>
              <a:t>A Salvation Army soldier is someone who:</a:t>
            </a:r>
          </a:p>
          <a:p>
            <a:pPr lvl="1" eaLnBrk="1" hangingPunct="1"/>
            <a:r>
              <a:rPr lang="en-NZ" dirty="0" smtClean="0"/>
              <a:t>Signs the </a:t>
            </a:r>
            <a:r>
              <a:rPr lang="en-NZ" i="1" dirty="0" smtClean="0"/>
              <a:t>Soldier’s Covenant</a:t>
            </a:r>
          </a:p>
          <a:p>
            <a:pPr lvl="1" eaLnBrk="1" hangingPunct="1"/>
            <a:r>
              <a:rPr lang="en-NZ" dirty="0" smtClean="0"/>
              <a:t>First and foremost is a committed disciple of Jesus</a:t>
            </a:r>
          </a:p>
          <a:p>
            <a:pPr eaLnBrk="1" hangingPunct="1"/>
            <a:r>
              <a:rPr lang="en-NZ" dirty="0" smtClean="0"/>
              <a:t>Much more than becoming ‘a member’</a:t>
            </a:r>
          </a:p>
          <a:p>
            <a:pPr lvl="1" eaLnBrk="1" hangingPunct="1"/>
            <a:r>
              <a:rPr lang="en-NZ" dirty="0" smtClean="0"/>
              <a:t>Covenant covers almost every aspect of life</a:t>
            </a:r>
          </a:p>
          <a:p>
            <a:pPr lvl="1" eaLnBrk="1" hangingPunct="1"/>
            <a:r>
              <a:rPr lang="en-NZ" dirty="0" smtClean="0"/>
              <a:t>Radical commitment to following Jesus</a:t>
            </a:r>
            <a:endParaRPr lang="en-GB" dirty="0" smtClean="0"/>
          </a:p>
        </p:txBody>
      </p:sp>
      <p:sp>
        <p:nvSpPr>
          <p:cNvPr id="4" name="Rectangle 3"/>
          <p:cNvSpPr/>
          <p:nvPr/>
        </p:nvSpPr>
        <p:spPr>
          <a:xfrm>
            <a:off x="863588" y="2060848"/>
            <a:ext cx="7848872" cy="1116124"/>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rgbClr val="003399"/>
                </a:solidFill>
              </a:rPr>
              <a:t>‘</a:t>
            </a:r>
            <a:r>
              <a:rPr lang="en-NZ" dirty="0">
                <a:solidFill>
                  <a:srgbClr val="003399"/>
                </a:solidFill>
              </a:rPr>
              <a:t>Having accepted Jesus Christ as my Saviour and Lord, and desiring to fulfil my membership of His Church on earth as a soldier of The Salvation Army, I now by God's grace enter into a sacred covenant</a:t>
            </a:r>
            <a:r>
              <a:rPr lang="en-NZ" dirty="0" smtClean="0">
                <a:solidFill>
                  <a:srgbClr val="003399"/>
                </a:solidFill>
              </a:rPr>
              <a:t>.’ (Soldier’s Covenant)</a:t>
            </a:r>
            <a:endParaRPr lang="en-NZ"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Acknowledge there is a war</a:t>
            </a:r>
            <a:endParaRPr lang="en-NZ" dirty="0"/>
          </a:p>
        </p:txBody>
      </p:sp>
      <p:sp>
        <p:nvSpPr>
          <p:cNvPr id="3" name="Content Placeholder 2"/>
          <p:cNvSpPr>
            <a:spLocks noGrp="1"/>
          </p:cNvSpPr>
          <p:nvPr>
            <p:ph idx="1"/>
          </p:nvPr>
        </p:nvSpPr>
        <p:spPr/>
        <p:txBody>
          <a:bodyPr>
            <a:normAutofit fontScale="92500" lnSpcReduction="10000"/>
          </a:bodyPr>
          <a:lstStyle/>
          <a:p>
            <a:r>
              <a:rPr lang="en-NZ" i="1" dirty="0"/>
              <a:t>‘Put on the full armour of God, so that you can take your stand against the devil’s schemes. </a:t>
            </a:r>
            <a:r>
              <a:rPr lang="en-NZ" i="1" baseline="30000" dirty="0"/>
              <a:t>12 </a:t>
            </a:r>
            <a:r>
              <a:rPr lang="en-NZ" i="1" dirty="0"/>
              <a:t>For our struggle is not against flesh and blood, but against the rulers, against the authorities, against the powers of this dark world and against the spiritual forces of evil in the heavenly realms</a:t>
            </a:r>
            <a:r>
              <a:rPr lang="en-NZ" i="1" dirty="0" smtClean="0"/>
              <a:t>.’ (Ephesians 6:11-12)</a:t>
            </a:r>
            <a:endParaRPr lang="en-NZ" i="1" dirty="0"/>
          </a:p>
          <a:p>
            <a:endParaRPr lang="en-NZ" i="1" dirty="0" smtClean="0"/>
          </a:p>
          <a:p>
            <a:r>
              <a:rPr lang="en-NZ" i="1" dirty="0" smtClean="0"/>
              <a:t>‘</a:t>
            </a:r>
            <a:r>
              <a:rPr lang="en-NZ" i="1" dirty="0"/>
              <a:t>Be alert and of sober mind. Your enemy the devil prowls around like a roaring lion looking for someone to devour.’ </a:t>
            </a:r>
            <a:r>
              <a:rPr lang="en-NZ" i="1" dirty="0" smtClean="0"/>
              <a:t/>
            </a:r>
            <a:br>
              <a:rPr lang="en-NZ" i="1" dirty="0" smtClean="0"/>
            </a:br>
            <a:r>
              <a:rPr lang="en-NZ" i="1" dirty="0" smtClean="0"/>
              <a:t>(1 </a:t>
            </a:r>
            <a:r>
              <a:rPr lang="en-NZ" i="1" dirty="0"/>
              <a:t>Peter 5:8</a:t>
            </a:r>
            <a:r>
              <a:rPr lang="en-NZ" i="1" dirty="0" smtClean="0"/>
              <a:t>)</a:t>
            </a:r>
          </a:p>
          <a:p>
            <a:endParaRPr lang="en-NZ" i="1" dirty="0" smtClean="0"/>
          </a:p>
          <a:p>
            <a:r>
              <a:rPr lang="en-NZ" i="1" dirty="0"/>
              <a:t>We aren’t spectators. This isn’t a cute, metaphorical war—it’s the real thing. We are called to help, to enlist, to fight. This is the call of true discipleship and our great heritage of Salvationism</a:t>
            </a:r>
            <a:r>
              <a:rPr lang="en-NZ" i="1" dirty="0" smtClean="0"/>
              <a:t>.’ (Major Danielle Strickland)</a:t>
            </a:r>
            <a:endParaRPr lang="en-NZ" i="1" dirty="0"/>
          </a:p>
        </p:txBody>
      </p:sp>
    </p:spTree>
    <p:extLst>
      <p:ext uri="{BB962C8B-B14F-4D97-AF65-F5344CB8AC3E}">
        <p14:creationId xmlns:p14="http://schemas.microsoft.com/office/powerpoint/2010/main" val="111824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2. Train for Battle</a:t>
            </a:r>
            <a:endParaRPr lang="en-NZ" dirty="0"/>
          </a:p>
        </p:txBody>
      </p:sp>
      <p:sp>
        <p:nvSpPr>
          <p:cNvPr id="3" name="Content Placeholder 2"/>
          <p:cNvSpPr>
            <a:spLocks noGrp="1"/>
          </p:cNvSpPr>
          <p:nvPr>
            <p:ph idx="1"/>
          </p:nvPr>
        </p:nvSpPr>
        <p:spPr/>
        <p:txBody>
          <a:bodyPr/>
          <a:lstStyle/>
          <a:p>
            <a:r>
              <a:rPr lang="en-NZ" dirty="0" smtClean="0"/>
              <a:t>If you know you’re going into a dangerous fight, you will prepare for it</a:t>
            </a:r>
          </a:p>
          <a:p>
            <a:r>
              <a:rPr lang="en-NZ" dirty="0" smtClean="0"/>
              <a:t>The Soldier’s Covenant starts with building blocks essential to the spiritual battle</a:t>
            </a:r>
          </a:p>
          <a:p>
            <a:endParaRPr lang="en-NZ" dirty="0" smtClean="0"/>
          </a:p>
          <a:p>
            <a:endParaRPr lang="en-NZ" dirty="0"/>
          </a:p>
          <a:p>
            <a:endParaRPr lang="en-NZ" dirty="0" smtClean="0"/>
          </a:p>
          <a:p>
            <a:endParaRPr lang="en-NZ" dirty="0"/>
          </a:p>
          <a:p>
            <a:r>
              <a:rPr lang="en-NZ" dirty="0" smtClean="0"/>
              <a:t>The Christian soldier recognises that their power source is God.</a:t>
            </a:r>
          </a:p>
        </p:txBody>
      </p:sp>
      <p:sp>
        <p:nvSpPr>
          <p:cNvPr id="4" name="Rectangle 3"/>
          <p:cNvSpPr/>
          <p:nvPr/>
        </p:nvSpPr>
        <p:spPr>
          <a:xfrm>
            <a:off x="539552" y="3392996"/>
            <a:ext cx="8064896" cy="1116124"/>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solidFill>
                  <a:srgbClr val="003399"/>
                </a:solidFill>
              </a:rPr>
              <a:t>I will be responsive to the Holy Spirit's work and obedient to His leading in my life, growing in grace through worship, prayer, service and the reading of the Bible. (Soldier’s Covenant)</a:t>
            </a:r>
            <a:endParaRPr lang="en-NZ" dirty="0">
              <a:solidFill>
                <a:srgbClr val="003399"/>
              </a:solidFill>
            </a:endParaRPr>
          </a:p>
        </p:txBody>
      </p:sp>
    </p:spTree>
    <p:extLst>
      <p:ext uri="{BB962C8B-B14F-4D97-AF65-F5344CB8AC3E}">
        <p14:creationId xmlns:p14="http://schemas.microsoft.com/office/powerpoint/2010/main" val="342501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3. Throw off anything that hinders</a:t>
            </a:r>
            <a:endParaRPr lang="en-NZ" dirty="0"/>
          </a:p>
        </p:txBody>
      </p:sp>
      <p:sp>
        <p:nvSpPr>
          <p:cNvPr id="7" name="Content Placeholder 6"/>
          <p:cNvSpPr>
            <a:spLocks noGrp="1"/>
          </p:cNvSpPr>
          <p:nvPr>
            <p:ph idx="1"/>
          </p:nvPr>
        </p:nvSpPr>
        <p:spPr/>
        <p:txBody>
          <a:bodyPr>
            <a:normAutofit fontScale="85000" lnSpcReduction="10000"/>
          </a:bodyPr>
          <a:lstStyle/>
          <a:p>
            <a:r>
              <a:rPr lang="en-NZ" i="1" dirty="0"/>
              <a:t>‘Let us throw off everything that hinders and the sin that so easily entangles’ </a:t>
            </a:r>
            <a:r>
              <a:rPr lang="en-NZ" dirty="0"/>
              <a:t>(Hebrews 12:1</a:t>
            </a:r>
            <a:r>
              <a:rPr lang="en-NZ" dirty="0" smtClean="0"/>
              <a:t>)</a:t>
            </a:r>
            <a:endParaRPr lang="en-NZ" i="1" dirty="0"/>
          </a:p>
          <a:p>
            <a:r>
              <a:rPr lang="en-NZ" i="1" dirty="0"/>
              <a:t>‘No one serving as a soldier gets entangled in civilian affairs.’ </a:t>
            </a:r>
            <a:r>
              <a:rPr lang="en-NZ" dirty="0"/>
              <a:t>(2 Timothy 2:4a</a:t>
            </a:r>
            <a:r>
              <a:rPr lang="en-NZ" dirty="0" smtClean="0"/>
              <a:t>)</a:t>
            </a:r>
          </a:p>
          <a:p>
            <a:endParaRPr lang="en-NZ" dirty="0" smtClean="0"/>
          </a:p>
          <a:p>
            <a:endParaRPr lang="en-NZ" dirty="0" smtClean="0"/>
          </a:p>
          <a:p>
            <a:endParaRPr lang="en-NZ" dirty="0" smtClean="0"/>
          </a:p>
          <a:p>
            <a:endParaRPr lang="en-NZ" dirty="0"/>
          </a:p>
          <a:p>
            <a:r>
              <a:rPr lang="en-NZ" i="1" dirty="0"/>
              <a:t>‘</a:t>
            </a:r>
            <a:r>
              <a:rPr lang="en-NZ" i="1" baseline="30000" dirty="0"/>
              <a:t>3 </a:t>
            </a:r>
            <a:r>
              <a:rPr lang="en-NZ" i="1" dirty="0"/>
              <a:t>But among you there must not be even a hint of sexual immorality, or of any kind of impurity, or of greed, because these are improper for God’s holy people. </a:t>
            </a:r>
            <a:r>
              <a:rPr lang="en-NZ" i="1" baseline="30000" dirty="0"/>
              <a:t>4</a:t>
            </a:r>
            <a:r>
              <a:rPr lang="en-NZ" i="1" dirty="0"/>
              <a:t> Nor should there be obscenity, foolish talk or coarse joking, which are out of place, but rather thanksgiving. </a:t>
            </a:r>
            <a:r>
              <a:rPr lang="en-NZ" i="1" baseline="30000" dirty="0"/>
              <a:t>5</a:t>
            </a:r>
            <a:r>
              <a:rPr lang="en-NZ" i="1" dirty="0"/>
              <a:t> For of this you can be sure: No immoral, impure or greedy person–such a man is an idolater–has any inheritance in the kingdom of Christ and of God.’ Ephesians 5:3-5</a:t>
            </a:r>
          </a:p>
          <a:p>
            <a:endParaRPr lang="en-NZ" dirty="0"/>
          </a:p>
        </p:txBody>
      </p:sp>
      <p:sp>
        <p:nvSpPr>
          <p:cNvPr id="4" name="Rectangle 3"/>
          <p:cNvSpPr/>
          <p:nvPr/>
        </p:nvSpPr>
        <p:spPr>
          <a:xfrm>
            <a:off x="539552" y="2888940"/>
            <a:ext cx="8064896" cy="1017113"/>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a:solidFill>
                  <a:srgbClr val="003399"/>
                </a:solidFill>
              </a:rPr>
              <a:t>I will uphold Christian integrity in every area of my life, allowing nothing in thought, word or deed that is unworthy, unclean, untrue, profane, dishonest or immoral</a:t>
            </a:r>
            <a:r>
              <a:rPr lang="en-NZ" dirty="0" smtClean="0">
                <a:solidFill>
                  <a:srgbClr val="003399"/>
                </a:solidFill>
              </a:rPr>
              <a:t>. (Soldier’s Covenant)</a:t>
            </a:r>
            <a:endParaRPr lang="en-NZ" dirty="0">
              <a:solidFill>
                <a:srgbClr val="003399"/>
              </a:solidFill>
            </a:endParaRPr>
          </a:p>
        </p:txBody>
      </p:sp>
    </p:spTree>
    <p:extLst>
      <p:ext uri="{BB962C8B-B14F-4D97-AF65-F5344CB8AC3E}">
        <p14:creationId xmlns:p14="http://schemas.microsoft.com/office/powerpoint/2010/main" val="71537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3. Throw off anything that hinders (continued)</a:t>
            </a:r>
            <a:endParaRPr lang="en-NZ" dirty="0"/>
          </a:p>
        </p:txBody>
      </p:sp>
      <p:sp>
        <p:nvSpPr>
          <p:cNvPr id="3" name="Content Placeholder 2"/>
          <p:cNvSpPr>
            <a:spLocks noGrp="1"/>
          </p:cNvSpPr>
          <p:nvPr>
            <p:ph idx="1"/>
          </p:nvPr>
        </p:nvSpPr>
        <p:spPr/>
        <p:txBody>
          <a:bodyPr/>
          <a:lstStyle/>
          <a:p>
            <a:r>
              <a:rPr lang="en-NZ" kern="1200" dirty="0" smtClean="0"/>
              <a:t>A Christian soldier is an ambassador for God, living by different standards, that flow into every area of our lives</a:t>
            </a:r>
            <a:endParaRPr lang="en-NZ" kern="1200" dirty="0"/>
          </a:p>
        </p:txBody>
      </p:sp>
      <p:sp>
        <p:nvSpPr>
          <p:cNvPr id="5" name="Rectangle 4"/>
          <p:cNvSpPr/>
          <p:nvPr/>
        </p:nvSpPr>
        <p:spPr>
          <a:xfrm>
            <a:off x="539552" y="2744924"/>
            <a:ext cx="8064896" cy="2448272"/>
          </a:xfrm>
          <a:prstGeom prst="rect">
            <a:avLst/>
          </a:prstGeom>
          <a:solidFill>
            <a:srgbClr val="FFC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900"/>
              </a:spcAft>
            </a:pPr>
            <a:r>
              <a:rPr lang="en-NZ" sz="2000" dirty="0" smtClean="0">
                <a:solidFill>
                  <a:srgbClr val="003399"/>
                </a:solidFill>
              </a:rPr>
              <a:t>I will maintain Christian ideals in all my relationships with others; my family and neighbours, my colleagues and fellow </a:t>
            </a:r>
            <a:r>
              <a:rPr lang="en-NZ" sz="2000" dirty="0" err="1" smtClean="0">
                <a:solidFill>
                  <a:srgbClr val="003399"/>
                </a:solidFill>
              </a:rPr>
              <a:t>salvationists</a:t>
            </a:r>
            <a:r>
              <a:rPr lang="en-NZ" sz="2000" dirty="0" smtClean="0">
                <a:solidFill>
                  <a:srgbClr val="003399"/>
                </a:solidFill>
              </a:rPr>
              <a:t>, those to whom and for whom I am responsible, and the wider community.</a:t>
            </a:r>
          </a:p>
          <a:p>
            <a:pPr>
              <a:spcBef>
                <a:spcPts val="600"/>
              </a:spcBef>
              <a:spcAft>
                <a:spcPts val="900"/>
              </a:spcAft>
            </a:pPr>
            <a:r>
              <a:rPr lang="en-NZ" sz="2000" dirty="0" smtClean="0">
                <a:solidFill>
                  <a:srgbClr val="003399"/>
                </a:solidFill>
              </a:rPr>
              <a:t>I will uphold the sanctity of marriage and of family life. I </a:t>
            </a:r>
            <a:r>
              <a:rPr lang="en-NZ" sz="2000" dirty="0">
                <a:solidFill>
                  <a:srgbClr val="003399"/>
                </a:solidFill>
              </a:rPr>
              <a:t>will be a faithful steward of my time and gifts, my money and possessions, my body, my mind and my spirit, knowing that I am accountable to God</a:t>
            </a:r>
            <a:r>
              <a:rPr lang="en-NZ" sz="2000" dirty="0" smtClean="0">
                <a:solidFill>
                  <a:srgbClr val="003399"/>
                </a:solidFill>
              </a:rPr>
              <a:t>.</a:t>
            </a:r>
            <a:endParaRPr lang="en-NZ" sz="2000" dirty="0">
              <a:solidFill>
                <a:srgbClr val="003399"/>
              </a:solidFill>
            </a:endParaRPr>
          </a:p>
        </p:txBody>
      </p:sp>
    </p:spTree>
    <p:extLst>
      <p:ext uri="{BB962C8B-B14F-4D97-AF65-F5344CB8AC3E}">
        <p14:creationId xmlns:p14="http://schemas.microsoft.com/office/powerpoint/2010/main" val="313804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1054</TotalTime>
  <Words>1387</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The Soldier’s Covenant</vt:lpstr>
      <vt:lpstr>The Soldier’s Covenant (continued)</vt:lpstr>
      <vt:lpstr>The Soldier’s Covenant (continued)</vt:lpstr>
      <vt:lpstr>The Salvation Army concept of soldiership</vt:lpstr>
      <vt:lpstr>1. Acknowledge there is a war</vt:lpstr>
      <vt:lpstr>2. Train for Battle</vt:lpstr>
      <vt:lpstr>3. Throw off anything that hinders</vt:lpstr>
      <vt:lpstr>3. Throw off anything that hinders (continued)</vt:lpstr>
      <vt:lpstr>3. Throw off anything that hinders (continued)</vt:lpstr>
      <vt:lpstr>4. Engage in the Fight</vt:lpstr>
      <vt:lpstr>Summary</vt:lpstr>
      <vt:lpstr>PowerPoint Presentation</vt:lpstr>
      <vt:lpstr>The promise</vt:lpstr>
      <vt:lpstr>PowerPoint Presentation</vt:lpstr>
    </vt:vector>
  </TitlesOfParts>
  <Company>The Salvation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Alastair Kendrew</dc:creator>
  <cp:lastModifiedBy>Alastair Kendrew</cp:lastModifiedBy>
  <cp:revision>64</cp:revision>
  <dcterms:created xsi:type="dcterms:W3CDTF">2012-04-24T02:55:58Z</dcterms:created>
  <dcterms:modified xsi:type="dcterms:W3CDTF">2013-04-29T23:40:32Z</dcterms:modified>
</cp:coreProperties>
</file>